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339" r:id="rId2"/>
    <p:sldId id="340" r:id="rId3"/>
    <p:sldId id="341" r:id="rId4"/>
    <p:sldId id="342" r:id="rId5"/>
    <p:sldId id="343" r:id="rId6"/>
    <p:sldId id="344" r:id="rId7"/>
    <p:sldId id="345" r:id="rId8"/>
    <p:sldId id="346" r:id="rId9"/>
    <p:sldId id="347" r:id="rId10"/>
    <p:sldId id="353" r:id="rId11"/>
    <p:sldId id="338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ba Lyaskovskaya" initials="P" lastIdx="1" clrIdx="0">
    <p:extLst>
      <p:ext uri="{19B8F6BF-5375-455C-9EA6-DF929625EA0E}">
        <p15:presenceInfo xmlns:p15="http://schemas.microsoft.com/office/powerpoint/2012/main" userId="Luba Lyaskovskay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C8C8C8"/>
    <a:srgbClr val="EC1F2D"/>
    <a:srgbClr val="005B9E"/>
    <a:srgbClr val="004C97"/>
    <a:srgbClr val="0C2340"/>
    <a:srgbClr val="EC4A2D"/>
    <a:srgbClr val="FF322D"/>
    <a:srgbClr val="0015A4"/>
    <a:srgbClr val="518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8" autoAdjust="0"/>
    <p:restoredTop sz="90733" autoAdjust="0"/>
  </p:normalViewPr>
  <p:slideViewPr>
    <p:cSldViewPr snapToGrid="0" showGuides="1">
      <p:cViewPr varScale="1">
        <p:scale>
          <a:sx n="92" d="100"/>
          <a:sy n="92" d="100"/>
        </p:scale>
        <p:origin x="552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001DA-FC5C-427F-A308-C9D25B4E2770}" type="datetimeFigureOut">
              <a:rPr lang="ru-RU" smtClean="0"/>
              <a:t>18.11.2025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8FB87-C662-45F9-9584-EBB6D25C23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810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№1 (без картинки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07988" y="1412875"/>
            <a:ext cx="9574212" cy="231108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indent="0" algn="l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Тема лекции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07988" y="4398236"/>
            <a:ext cx="6278562" cy="53308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Фамилия Имя Отчество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7" y="5017795"/>
            <a:ext cx="6278561" cy="5019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390150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21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335" userDrawn="1">
          <p15:clr>
            <a:srgbClr val="FBAE40"/>
          </p15:clr>
        </p15:guide>
        <p15:guide id="4" orient="horz" pos="8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о спис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07988" y="1412875"/>
            <a:ext cx="9593262" cy="156806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indent="0" algn="l">
              <a:defRPr sz="4000" b="1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ru-RU" dirty="0"/>
              <a:t>Тема лекции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07988" y="5032761"/>
            <a:ext cx="5161280" cy="53308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Фамилия Имя Отчество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4" hasCustomPrompt="1"/>
          </p:nvPr>
        </p:nvSpPr>
        <p:spPr>
          <a:xfrm>
            <a:off x="2133600" y="3265488"/>
            <a:ext cx="5387975" cy="43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ru-RU" dirty="0"/>
              <a:t>Пункт №1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5" hasCustomPrompt="1"/>
          </p:nvPr>
        </p:nvSpPr>
        <p:spPr>
          <a:xfrm>
            <a:off x="2133600" y="3767138"/>
            <a:ext cx="5387975" cy="456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ru-RU" dirty="0"/>
              <a:t>Пункт №2</a:t>
            </a: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6" hasCustomPrompt="1"/>
          </p:nvPr>
        </p:nvSpPr>
        <p:spPr>
          <a:xfrm>
            <a:off x="2133600" y="4291013"/>
            <a:ext cx="538797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ru-RU" dirty="0"/>
              <a:t>Пункт №3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7" hasCustomPrompt="1"/>
          </p:nvPr>
        </p:nvSpPr>
        <p:spPr>
          <a:xfrm>
            <a:off x="1498374" y="3265487"/>
            <a:ext cx="471487" cy="4349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18" hasCustomPrompt="1"/>
          </p:nvPr>
        </p:nvSpPr>
        <p:spPr>
          <a:xfrm>
            <a:off x="1498600" y="3767138"/>
            <a:ext cx="471488" cy="4565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19" hasCustomPrompt="1"/>
          </p:nvPr>
        </p:nvSpPr>
        <p:spPr>
          <a:xfrm>
            <a:off x="1498600" y="4291013"/>
            <a:ext cx="471488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3208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 (без доп.графики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371475" y="1806415"/>
            <a:ext cx="11449050" cy="315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ru-RU" dirty="0"/>
              <a:t>Подзаголовок, если нужен. Размер шрифта 20 </a:t>
            </a:r>
            <a:r>
              <a:rPr lang="ru-RU" dirty="0" err="1"/>
              <a:t>пт</a:t>
            </a:r>
            <a:endParaRPr lang="ru-RU" dirty="0"/>
          </a:p>
        </p:txBody>
      </p:sp>
      <p:sp>
        <p:nvSpPr>
          <p:cNvPr id="6" name="Номер слайда 5" title="1"/>
          <p:cNvSpPr>
            <a:spLocks noGrp="1"/>
          </p:cNvSpPr>
          <p:nvPr>
            <p:ph type="sldNum" sz="quarter" idx="12"/>
          </p:nvPr>
        </p:nvSpPr>
        <p:spPr>
          <a:xfrm>
            <a:off x="11543665" y="6159025"/>
            <a:ext cx="553720" cy="503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6A13326-196F-47D6-8271-B6D1C4F962E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2209800"/>
            <a:ext cx="5778955" cy="42068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ru-RU" dirty="0"/>
              <a:t>Образец текста. Рекомендуемый размер шрифта 18 </a:t>
            </a:r>
            <a:r>
              <a:rPr lang="ru-RU" dirty="0" err="1"/>
              <a:t>пт</a:t>
            </a:r>
            <a:endParaRPr lang="ru-RU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1558925" y="296863"/>
            <a:ext cx="10261600" cy="1079500"/>
          </a:xfrm>
          <a:prstGeom prst="rect">
            <a:avLst/>
          </a:prstGeo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/>
          </p:nvPr>
        </p:nvSpPr>
        <p:spPr>
          <a:xfrm>
            <a:off x="6309043" y="2209800"/>
            <a:ext cx="5234622" cy="4206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9222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 userDrawn="1">
          <p15:clr>
            <a:srgbClr val="FBAE40"/>
          </p15:clr>
        </p15:guide>
        <p15:guide id="2" pos="234" userDrawn="1">
          <p15:clr>
            <a:srgbClr val="FBAE40"/>
          </p15:clr>
        </p15:guide>
        <p15:guide id="3" orient="horz" pos="1139" userDrawn="1">
          <p15:clr>
            <a:srgbClr val="FBAE40"/>
          </p15:clr>
        </p15:guide>
        <p15:guide id="4" orient="horz" pos="867" userDrawn="1">
          <p15:clr>
            <a:srgbClr val="FBAE40"/>
          </p15:clr>
        </p15:guide>
        <p15:guide id="5" orient="horz" pos="187" userDrawn="1">
          <p15:clr>
            <a:srgbClr val="FBAE40"/>
          </p15:clr>
        </p15:guide>
        <p15:guide id="6" pos="7446" userDrawn="1">
          <p15:clr>
            <a:srgbClr val="FBAE40"/>
          </p15:clr>
        </p15:guide>
        <p15:guide id="7" pos="98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2 (с доп.графики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79119" y="2195517"/>
            <a:ext cx="10964546" cy="447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ru-RU" dirty="0"/>
              <a:t>Подзаголовок, если нужен. Размер шрифта 20 </a:t>
            </a:r>
            <a:r>
              <a:rPr lang="ru-RU" dirty="0" err="1"/>
              <a:t>пт</a:t>
            </a:r>
            <a:endParaRPr lang="ru-RU" dirty="0"/>
          </a:p>
        </p:txBody>
      </p:sp>
      <p:sp>
        <p:nvSpPr>
          <p:cNvPr id="6" name="Номер слайда 5" title="1"/>
          <p:cNvSpPr>
            <a:spLocks noGrp="1"/>
          </p:cNvSpPr>
          <p:nvPr>
            <p:ph type="sldNum" sz="quarter" idx="12"/>
          </p:nvPr>
        </p:nvSpPr>
        <p:spPr>
          <a:xfrm>
            <a:off x="11543665" y="6165056"/>
            <a:ext cx="553720" cy="503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6A13326-196F-47D6-8271-B6D1C4F962E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3" hasCustomPrompt="1"/>
          </p:nvPr>
        </p:nvSpPr>
        <p:spPr>
          <a:xfrm>
            <a:off x="579119" y="2707644"/>
            <a:ext cx="10964546" cy="3457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ru-RU" dirty="0"/>
              <a:t>Образец текста. Рекомендуемый размер шрифта 18 </a:t>
            </a:r>
            <a:r>
              <a:rPr lang="ru-RU" dirty="0" err="1"/>
              <a:t>пт</a:t>
            </a:r>
            <a:endParaRPr lang="ru-RU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1558925" y="304865"/>
            <a:ext cx="9974263" cy="1144523"/>
          </a:xfrm>
          <a:prstGeom prst="rect">
            <a:avLst/>
          </a:prstGeo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0862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4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pos="913">
          <p15:clr>
            <a:srgbClr val="FBAE40"/>
          </p15:clr>
        </p15:guide>
        <p15:guide id="4" orient="horz" pos="686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pos="7265" userDrawn="1">
          <p15:clr>
            <a:srgbClr val="FBAE40"/>
          </p15:clr>
        </p15:guide>
        <p15:guide id="7" pos="98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3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 title="1"/>
          <p:cNvSpPr>
            <a:spLocks noGrp="1"/>
          </p:cNvSpPr>
          <p:nvPr>
            <p:ph type="sldNum" sz="quarter" idx="12"/>
          </p:nvPr>
        </p:nvSpPr>
        <p:spPr>
          <a:xfrm>
            <a:off x="11543665" y="6165056"/>
            <a:ext cx="553720" cy="503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6A13326-196F-47D6-8271-B6D1C4F962E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1558925" y="296864"/>
            <a:ext cx="10261600" cy="1015140"/>
          </a:xfrm>
          <a:prstGeom prst="rect">
            <a:avLst/>
          </a:prstGeo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Тема раздела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>
          <a:xfrm>
            <a:off x="371475" y="1808163"/>
            <a:ext cx="5724525" cy="43568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61B3356-2A08-4B70-8EE3-0F495E93F2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67525" y="1808163"/>
            <a:ext cx="4953000" cy="3649662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3085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234" userDrawn="1">
          <p15:clr>
            <a:srgbClr val="FBAE40"/>
          </p15:clr>
        </p15:guide>
        <p15:guide id="3" orient="horz" pos="822" userDrawn="1">
          <p15:clr>
            <a:srgbClr val="FBAE40"/>
          </p15:clr>
        </p15:guide>
        <p15:guide id="4" orient="horz" pos="1139" userDrawn="1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pos="7446">
          <p15:clr>
            <a:srgbClr val="FBAE40"/>
          </p15:clr>
        </p15:guide>
        <p15:guide id="7" pos="98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графикам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 title="1"/>
          <p:cNvSpPr>
            <a:spLocks noGrp="1"/>
          </p:cNvSpPr>
          <p:nvPr>
            <p:ph type="sldNum" sz="quarter" idx="12"/>
          </p:nvPr>
        </p:nvSpPr>
        <p:spPr>
          <a:xfrm>
            <a:off x="11543665" y="6199664"/>
            <a:ext cx="553720" cy="503237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6A13326-196F-47D6-8271-B6D1C4F962E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1558926" y="296863"/>
            <a:ext cx="9984740" cy="1152525"/>
          </a:xfrm>
          <a:prstGeom prst="rect">
            <a:avLst/>
          </a:prstGeo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Диаграмма 3"/>
          <p:cNvSpPr>
            <a:spLocks noGrp="1"/>
          </p:cNvSpPr>
          <p:nvPr>
            <p:ph type="chart" sz="quarter" idx="13"/>
          </p:nvPr>
        </p:nvSpPr>
        <p:spPr>
          <a:xfrm>
            <a:off x="371476" y="1924050"/>
            <a:ext cx="5576254" cy="4565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4"/>
          </p:nvPr>
        </p:nvSpPr>
        <p:spPr>
          <a:xfrm>
            <a:off x="6244272" y="1924050"/>
            <a:ext cx="5299393" cy="4565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7127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234" userDrawn="1">
          <p15:clr>
            <a:srgbClr val="FBAE40"/>
          </p15:clr>
        </p15:guide>
        <p15:guide id="3" orient="horz" pos="913">
          <p15:clr>
            <a:srgbClr val="FBAE40"/>
          </p15:clr>
        </p15:guide>
        <p15:guide id="4" orient="horz" pos="686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pos="7446">
          <p15:clr>
            <a:srgbClr val="FBAE40"/>
          </p15:clr>
        </p15:guide>
        <p15:guide id="7" pos="98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графиком и текст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 title="1"/>
          <p:cNvSpPr>
            <a:spLocks noGrp="1"/>
          </p:cNvSpPr>
          <p:nvPr>
            <p:ph type="sldNum" sz="quarter" idx="12"/>
          </p:nvPr>
        </p:nvSpPr>
        <p:spPr>
          <a:xfrm>
            <a:off x="11543665" y="6199664"/>
            <a:ext cx="553720" cy="503237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6A13326-196F-47D6-8271-B6D1C4F962E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1558925" y="296863"/>
            <a:ext cx="9984739" cy="1145243"/>
          </a:xfrm>
          <a:prstGeom prst="rect">
            <a:avLst/>
          </a:prstGeo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Диаграмма 3"/>
          <p:cNvSpPr>
            <a:spLocks noGrp="1"/>
          </p:cNvSpPr>
          <p:nvPr>
            <p:ph type="chart" sz="quarter" idx="13"/>
          </p:nvPr>
        </p:nvSpPr>
        <p:spPr>
          <a:xfrm>
            <a:off x="6054723" y="1808162"/>
            <a:ext cx="5565777" cy="46815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08162"/>
            <a:ext cx="5457825" cy="46815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ru-RU" dirty="0"/>
              <a:t>Текст описания. Рекомендуемый размер шрифта 20 </a:t>
            </a:r>
            <a:r>
              <a:rPr lang="ru-RU" dirty="0" err="1"/>
              <a:t>пт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4283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234" userDrawn="1">
          <p15:clr>
            <a:srgbClr val="FBAE40"/>
          </p15:clr>
        </p15:guide>
        <p15:guide id="3" orient="horz" pos="913">
          <p15:clr>
            <a:srgbClr val="FBAE40"/>
          </p15:clr>
        </p15:guide>
        <p15:guide id="4" orient="horz" pos="1139" userDrawn="1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pos="7446">
          <p15:clr>
            <a:srgbClr val="FBAE40"/>
          </p15:clr>
        </p15:guide>
        <p15:guide id="7" pos="98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 title="1"/>
          <p:cNvSpPr>
            <a:spLocks noGrp="1"/>
          </p:cNvSpPr>
          <p:nvPr>
            <p:ph type="sldNum" sz="quarter" idx="12"/>
          </p:nvPr>
        </p:nvSpPr>
        <p:spPr>
          <a:xfrm>
            <a:off x="11543665" y="6159025"/>
            <a:ext cx="553720" cy="503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6A13326-196F-47D6-8271-B6D1C4F962E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1558925" y="307088"/>
            <a:ext cx="9984740" cy="1142300"/>
          </a:xfrm>
          <a:prstGeom prst="rect">
            <a:avLst/>
          </a:prstGeo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аблица 3"/>
          <p:cNvSpPr>
            <a:spLocks noGrp="1"/>
          </p:cNvSpPr>
          <p:nvPr>
            <p:ph type="tbl" sz="quarter" idx="13"/>
          </p:nvPr>
        </p:nvSpPr>
        <p:spPr>
          <a:xfrm>
            <a:off x="371475" y="1808164"/>
            <a:ext cx="11449049" cy="4350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7287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234" userDrawn="1">
          <p15:clr>
            <a:srgbClr val="FBAE40"/>
          </p15:clr>
        </p15:guide>
        <p15:guide id="3" orient="horz" pos="913">
          <p15:clr>
            <a:srgbClr val="FBAE40"/>
          </p15:clr>
        </p15:guide>
        <p15:guide id="4" orient="horz" pos="1139" userDrawn="1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pos="7446">
          <p15:clr>
            <a:srgbClr val="FBAE40"/>
          </p15:clr>
        </p15:guide>
        <p15:guide id="7" pos="98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07987" y="2485389"/>
            <a:ext cx="9545637" cy="105156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indent="363600" algn="l">
              <a:defRPr sz="4000" b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09178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  <p15:guide id="2" pos="25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>
          <a:xfrm>
            <a:off x="11328400" y="6122670"/>
            <a:ext cx="5232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4CC0FA8-1054-43EA-A47F-1C68D50DEFF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508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50" r:id="rId3"/>
    <p:sldLayoutId id="2147483663" r:id="rId4"/>
    <p:sldLayoutId id="2147483669" r:id="rId5"/>
    <p:sldLayoutId id="2147483664" r:id="rId6"/>
    <p:sldLayoutId id="2147483668" r:id="rId7"/>
    <p:sldLayoutId id="2147483666" r:id="rId8"/>
    <p:sldLayoutId id="214748366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Виды, формы и стили делового общения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07988" y="4170405"/>
            <a:ext cx="6278562" cy="760913"/>
          </a:xfrm>
        </p:spPr>
        <p:txBody>
          <a:bodyPr>
            <a:normAutofit/>
          </a:bodyPr>
          <a:lstStyle/>
          <a:p>
            <a:r>
              <a:rPr lang="ru-RU" dirty="0"/>
              <a:t>Куманов Дмитрий Вячеславович 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09С51</a:t>
            </a:r>
          </a:p>
        </p:txBody>
      </p:sp>
    </p:spTree>
    <p:extLst>
      <p:ext uri="{BB962C8B-B14F-4D97-AF65-F5344CB8AC3E}">
        <p14:creationId xmlns:p14="http://schemas.microsoft.com/office/powerpoint/2010/main" val="1727081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1924659" y="1952151"/>
            <a:ext cx="8342681" cy="4206874"/>
          </a:xfrm>
        </p:spPr>
        <p:txBody>
          <a:bodyPr/>
          <a:lstStyle/>
          <a:p>
            <a:pPr algn="ctr"/>
            <a:r>
              <a:rPr lang="ru-RU" sz="3200" dirty="0"/>
              <a:t>Деловое общение — ключ к успеху бизнеса и профессиональных отношений</a:t>
            </a:r>
          </a:p>
          <a:p>
            <a:pPr algn="ctr"/>
            <a:r>
              <a:rPr lang="ru-RU" sz="3200" dirty="0"/>
              <a:t>Знание видов, форм и стилей помогает эффективно взаимодействовать</a:t>
            </a:r>
          </a:p>
          <a:p>
            <a:pPr algn="ctr"/>
            <a:r>
              <a:rPr lang="ru-RU" sz="3200" dirty="0"/>
              <a:t>Соблюдение правил и этикета укрепляет доверие и репутацию</a:t>
            </a:r>
          </a:p>
          <a:p>
            <a:pPr algn="ctr"/>
            <a:endParaRPr lang="ru-RU" sz="3200" dirty="0">
              <a:latin typeface="+mn-lt"/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ru-RU" dirty="0">
                <a:latin typeface="+mj-lt"/>
              </a:rPr>
              <a:t>Итоги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61BCDA-7886-B97E-D2F4-2F06EC4D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091" y="4941321"/>
            <a:ext cx="1619816" cy="161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63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1EB1B-CC04-528E-B6F7-7CE1DC957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Номер слайда 2">
            <a:extLst>
              <a:ext uri="{FF2B5EF4-FFF2-40B4-BE49-F238E27FC236}">
                <a16:creationId xmlns:a16="http://schemas.microsoft.com/office/drawing/2014/main" id="{23AAD5B8-E7DD-ADD1-1846-621908607263}"/>
              </a:ext>
            </a:extLst>
          </p:cNvPr>
          <p:cNvSpPr txBox="1">
            <a:spLocks/>
          </p:cNvSpPr>
          <p:nvPr/>
        </p:nvSpPr>
        <p:spPr>
          <a:xfrm>
            <a:off x="11543665" y="6159025"/>
            <a:ext cx="553720" cy="503237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A13326-196F-47D6-8271-B6D1C4F962EF}" type="slidenum">
              <a:rPr lang="ru-RU" smtClean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pPr/>
              <a:t>11</a:t>
            </a:fld>
            <a:endParaRPr lang="ru-RU" dirty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59985C8-1915-983B-F591-0A3B74A19BCD}"/>
              </a:ext>
            </a:extLst>
          </p:cNvPr>
          <p:cNvSpPr txBox="1">
            <a:spLocks/>
          </p:cNvSpPr>
          <p:nvPr/>
        </p:nvSpPr>
        <p:spPr>
          <a:xfrm>
            <a:off x="847612" y="2094857"/>
            <a:ext cx="5907188" cy="318179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u-RU" sz="4400" dirty="0"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rPr>
              <a:t>Спасибо за внимание!</a:t>
            </a:r>
          </a:p>
          <a:p>
            <a:endParaRPr lang="ru-RU" sz="28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437967-34DA-9E57-F2A0-421C64368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661" y="2984269"/>
            <a:ext cx="2911332" cy="99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15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3200" dirty="0">
                <a:latin typeface="Calibri (Основной текст)"/>
                <a:cs typeface="Times New Roman" panose="02020603050405020304" pitchFamily="18" charset="0"/>
              </a:rPr>
              <a:t>Цель: достижение конкретных бизнес-задач через коммуникацию</a:t>
            </a:r>
          </a:p>
          <a:p>
            <a:r>
              <a:rPr lang="ru-RU" sz="3200" dirty="0">
                <a:latin typeface="Calibri (Основной текст)"/>
                <a:cs typeface="Times New Roman" panose="02020603050405020304" pitchFamily="18" charset="0"/>
              </a:rPr>
              <a:t>Отличается регламентированностью, официальностью и этикетом</a:t>
            </a:r>
          </a:p>
          <a:p>
            <a:r>
              <a:rPr lang="ru-RU" sz="3200" dirty="0">
                <a:latin typeface="Calibri (Основной текст)"/>
                <a:cs typeface="Times New Roman" panose="02020603050405020304" pitchFamily="18" charset="0"/>
              </a:rPr>
              <a:t>Важна дистанция и профессионализм, эмоции минимальны</a:t>
            </a:r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деловое общение?</a:t>
            </a:r>
            <a:endParaRPr lang="ru-RU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1639EB-9345-8978-F9F5-A9700164E7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01" b="701"/>
          <a:stretch/>
        </p:blipFill>
        <p:spPr/>
      </p:pic>
    </p:spTree>
    <p:extLst>
      <p:ext uri="{BB962C8B-B14F-4D97-AF65-F5344CB8AC3E}">
        <p14:creationId xmlns:p14="http://schemas.microsoft.com/office/powerpoint/2010/main" val="1374352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3200" dirty="0">
                <a:latin typeface="Calibri (Основной текст)Open Sans Light"/>
              </a:rPr>
              <a:t>Устное: переговоры, совещания, деловые разговоры</a:t>
            </a:r>
          </a:p>
          <a:p>
            <a:r>
              <a:rPr lang="ru-RU" sz="3200" dirty="0">
                <a:latin typeface="Calibri (Основной текст)Open Sans Light"/>
              </a:rPr>
              <a:t>Письменное: деловая переписка, отчеты, документы</a:t>
            </a:r>
          </a:p>
          <a:p>
            <a:r>
              <a:rPr lang="ru-RU" sz="3200" dirty="0">
                <a:latin typeface="Calibri (Основной текст)Open Sans Light"/>
              </a:rPr>
              <a:t>Непосредственное и опосредованное</a:t>
            </a:r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Виды делового общения по форме</a:t>
            </a:r>
          </a:p>
        </p:txBody>
      </p:sp>
      <p:pic>
        <p:nvPicPr>
          <p:cNvPr id="1026" name="Picture 2" descr="Влиять без «рукоприкладства»: 15 принципов делового общения | Статьи |  Журнал «Директор по персоналу»">
            <a:extLst>
              <a:ext uri="{FF2B5EF4-FFF2-40B4-BE49-F238E27FC236}">
                <a16:creationId xmlns:a16="http://schemas.microsoft.com/office/drawing/2014/main" id="{C8504596-9C11-731F-300D-241B2B9EB727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0" r="781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421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2400" dirty="0">
                <a:latin typeface="Calibri (Основной текст)Open Sans Light"/>
              </a:rPr>
              <a:t>Вертикальная коммуникация: руководитель </a:t>
            </a:r>
            <a:r>
              <a:rPr lang="en-US" sz="2400" dirty="0">
                <a:latin typeface="Calibri (Основной текст)Open Sans Light"/>
              </a:rPr>
              <a:t>- </a:t>
            </a:r>
            <a:r>
              <a:rPr lang="ru-RU" sz="2400" dirty="0">
                <a:latin typeface="Calibri (Основной текст)Open Sans Light"/>
              </a:rPr>
              <a:t>подчинённый</a:t>
            </a:r>
          </a:p>
          <a:p>
            <a:r>
              <a:rPr lang="ru-RU" sz="2400" dirty="0">
                <a:latin typeface="Calibri (Основной текст)Open Sans Light"/>
              </a:rPr>
              <a:t>Горизонтальная коммуникация: коллеги на одном уровне</a:t>
            </a:r>
          </a:p>
          <a:p>
            <a:r>
              <a:rPr lang="ru-RU" sz="2400" dirty="0">
                <a:latin typeface="Calibri (Основной текст)Open Sans Light"/>
              </a:rPr>
              <a:t>Внешние коммуникации: взаимодействие с клиентами, партнёрами, поставщиками</a:t>
            </a:r>
          </a:p>
          <a:p>
            <a:endParaRPr lang="ru-RU" sz="2400" dirty="0">
              <a:latin typeface="Calibri (Основной текст)Open Sans Light"/>
            </a:endParaRPr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586085" y="251595"/>
            <a:ext cx="10261600" cy="1079500"/>
          </a:xfrm>
        </p:spPr>
        <p:txBody>
          <a:bodyPr/>
          <a:lstStyle/>
          <a:p>
            <a:r>
              <a:rPr lang="ru-RU" dirty="0">
                <a:latin typeface="+mj-lt"/>
              </a:rPr>
              <a:t>Виды делового общения по направленности</a:t>
            </a:r>
          </a:p>
        </p:txBody>
      </p:sp>
      <p:pic>
        <p:nvPicPr>
          <p:cNvPr id="2050" name="Picture 2" descr="Виды делового общения | Деловое общение - yourspeech.ru">
            <a:extLst>
              <a:ext uri="{FF2B5EF4-FFF2-40B4-BE49-F238E27FC236}">
                <a16:creationId xmlns:a16="http://schemas.microsoft.com/office/drawing/2014/main" id="{F2DF88E4-CFF4-EE0E-4537-9EE6EEF7AB65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r="333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625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3200" dirty="0">
                <a:latin typeface="Calibri (Основной текст)Open Sans Light"/>
              </a:rPr>
              <a:t>Формальное: официальные встречи, презентации, деловая переписка</a:t>
            </a:r>
          </a:p>
          <a:p>
            <a:r>
              <a:rPr lang="ru-RU" sz="3200" dirty="0">
                <a:latin typeface="Calibri (Основной текст)Open Sans Light"/>
              </a:rPr>
              <a:t>Неформальное: общение в нерабочей обстановке, дружеские беседы, но с соблюдением границ</a:t>
            </a:r>
          </a:p>
          <a:p>
            <a:endParaRPr lang="ru-RU" sz="3200" dirty="0">
              <a:latin typeface="Calibri (Основной текст)Open Sans Light"/>
            </a:endParaRPr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Формальное и неформальное деловое общение</a:t>
            </a:r>
          </a:p>
        </p:txBody>
      </p:sp>
      <p:pic>
        <p:nvPicPr>
          <p:cNvPr id="3074" name="Picture 2" descr="Общение как специфическая форма взаимодействия человека с другими людьми —  НОВОСИБИРСКИЙ РЕЧНОЙ КОЛЛЕДЖ">
            <a:extLst>
              <a:ext uri="{FF2B5EF4-FFF2-40B4-BE49-F238E27FC236}">
                <a16:creationId xmlns:a16="http://schemas.microsoft.com/office/drawing/2014/main" id="{F49B7B89-9932-5180-628F-38EF6F70B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725" y="2209800"/>
            <a:ext cx="4940065" cy="371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932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/>
          <p:cNvSpPr>
            <a:spLocks noGrp="1"/>
          </p:cNvSpPr>
          <p:nvPr>
            <p:ph type="body" sz="quarter" idx="13"/>
          </p:nvPr>
        </p:nvSpPr>
        <p:spPr>
          <a:xfrm>
            <a:off x="371475" y="2209799"/>
            <a:ext cx="5778955" cy="4218073"/>
          </a:xfrm>
        </p:spPr>
        <p:txBody>
          <a:bodyPr/>
          <a:lstStyle/>
          <a:p>
            <a:r>
              <a:rPr lang="ru-RU" sz="3200" dirty="0">
                <a:latin typeface="Calibri (Основной текст)"/>
              </a:rPr>
              <a:t>Авторитарный: жёсткий контроль, односторонние решения</a:t>
            </a:r>
          </a:p>
          <a:p>
            <a:r>
              <a:rPr lang="ru-RU" sz="3200" dirty="0">
                <a:latin typeface="Calibri (Основной текст)"/>
              </a:rPr>
              <a:t>Демократический: обсуждение, совместный поиск решений</a:t>
            </a:r>
          </a:p>
          <a:p>
            <a:r>
              <a:rPr lang="ru-RU" sz="3200" dirty="0">
                <a:latin typeface="Calibri (Основной текст)"/>
              </a:rPr>
              <a:t>Либеральный: свобода действий, минимальное вмешательство руководства</a:t>
            </a:r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Основные стили делового общения</a:t>
            </a:r>
          </a:p>
        </p:txBody>
      </p:sp>
      <p:pic>
        <p:nvPicPr>
          <p:cNvPr id="4098" name="Picture 2" descr="Деловое общение и коммуникации: особенности и навыки">
            <a:extLst>
              <a:ext uri="{FF2B5EF4-FFF2-40B4-BE49-F238E27FC236}">
                <a16:creationId xmlns:a16="http://schemas.microsoft.com/office/drawing/2014/main" id="{461D29D0-4E02-5124-D236-A3616AADD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30" y="2209799"/>
            <a:ext cx="5356524" cy="379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150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2800" dirty="0">
                <a:latin typeface="Calibri (Основной текст)"/>
              </a:rPr>
              <a:t>Пассивный: избегание конфликтов, уступчивость</a:t>
            </a:r>
          </a:p>
          <a:p>
            <a:r>
              <a:rPr lang="ru-RU" sz="2800" dirty="0">
                <a:latin typeface="Calibri (Основной текст)"/>
              </a:rPr>
              <a:t>Агрессивный: доминирование, давление на собеседника</a:t>
            </a:r>
          </a:p>
          <a:p>
            <a:r>
              <a:rPr lang="ru-RU" sz="2800" dirty="0">
                <a:latin typeface="Calibri (Основной текст)"/>
              </a:rPr>
              <a:t>Пассивно-агрессивный: скрытая агрессия, двусмысленность</a:t>
            </a:r>
          </a:p>
          <a:p>
            <a:r>
              <a:rPr lang="ru-RU" sz="2800" dirty="0" err="1">
                <a:latin typeface="Calibri (Основной текст)"/>
              </a:rPr>
              <a:t>Ассертивный</a:t>
            </a:r>
            <a:r>
              <a:rPr lang="ru-RU" sz="2800" dirty="0">
                <a:latin typeface="Calibri (Основной текст)"/>
              </a:rPr>
              <a:t>: уверенное, уважительное отстаивание своей позиции</a:t>
            </a:r>
          </a:p>
          <a:p>
            <a:endParaRPr lang="ru-RU" sz="2800" dirty="0">
              <a:latin typeface="Calibri (Основной текст)"/>
            </a:endParaRPr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Стиль общения по эмоциональной окраске</a:t>
            </a:r>
          </a:p>
        </p:txBody>
      </p:sp>
      <p:pic>
        <p:nvPicPr>
          <p:cNvPr id="5136" name="Picture 16" descr="Что такое вербальное и невербальное общение: полный разбор">
            <a:extLst>
              <a:ext uri="{FF2B5EF4-FFF2-40B4-BE49-F238E27FC236}">
                <a16:creationId xmlns:a16="http://schemas.microsoft.com/office/drawing/2014/main" id="{5E410A85-7ED7-BE51-C689-A83410741031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r="8591"/>
          <a:stretch>
            <a:fillRect/>
          </a:stretch>
        </p:blipFill>
        <p:spPr bwMode="auto">
          <a:xfrm>
            <a:off x="6246891" y="2209800"/>
            <a:ext cx="5296774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24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3200" dirty="0">
                <a:latin typeface="Calibri (Основной текст)"/>
              </a:rPr>
              <a:t>Соблюдение этикета: приветствие, рукопожатие, обращение на «вы»</a:t>
            </a:r>
          </a:p>
          <a:p>
            <a:r>
              <a:rPr lang="ru-RU" sz="3200" dirty="0">
                <a:latin typeface="Calibri (Основной текст)"/>
              </a:rPr>
              <a:t>Четкость и лаконичность в речи</a:t>
            </a:r>
          </a:p>
          <a:p>
            <a:r>
              <a:rPr lang="ru-RU" sz="3200" dirty="0">
                <a:latin typeface="Calibri (Основной текст)"/>
              </a:rPr>
              <a:t>Уважение к собеседнику и его времени</a:t>
            </a:r>
          </a:p>
          <a:p>
            <a:r>
              <a:rPr lang="ru-RU" sz="3200" dirty="0">
                <a:latin typeface="Calibri (Основной текст)"/>
              </a:rPr>
              <a:t>Контроль невербальных сигналов: мимика, жесты, поза</a:t>
            </a:r>
          </a:p>
          <a:p>
            <a:endParaRPr lang="ru-RU" sz="3200" dirty="0">
              <a:latin typeface="Calibri (Основной текст)"/>
            </a:endParaRPr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Правила делового общения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E134E54-C109-60AF-9ACD-C9AF1E0F7F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01" b="701"/>
          <a:stretch/>
        </p:blipFill>
        <p:spPr>
          <a:xfrm flipH="1">
            <a:off x="6689725" y="2209800"/>
            <a:ext cx="4600955" cy="4206875"/>
          </a:xfrm>
        </p:spPr>
      </p:pic>
    </p:spTree>
    <p:extLst>
      <p:ext uri="{BB962C8B-B14F-4D97-AF65-F5344CB8AC3E}">
        <p14:creationId xmlns:p14="http://schemas.microsoft.com/office/powerpoint/2010/main" val="43607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4"/>
          <p:cNvSpPr>
            <a:spLocks noGrp="1"/>
          </p:cNvSpPr>
          <p:nvPr>
            <p:ph type="body" sz="quarter" idx="13"/>
          </p:nvPr>
        </p:nvSpPr>
        <p:spPr>
          <a:xfrm>
            <a:off x="371475" y="2209800"/>
            <a:ext cx="5778955" cy="4206874"/>
          </a:xfrm>
        </p:spPr>
        <p:txBody>
          <a:bodyPr/>
          <a:lstStyle/>
          <a:p>
            <a:r>
              <a:rPr lang="ru-RU" sz="2800" dirty="0">
                <a:latin typeface="Calibri (Основной текст)"/>
              </a:rPr>
              <a:t>Деловая беседа: обмен мнениями для решения задач</a:t>
            </a:r>
          </a:p>
          <a:p>
            <a:r>
              <a:rPr lang="ru-RU" sz="2800" dirty="0">
                <a:latin typeface="Calibri (Основной текст)"/>
              </a:rPr>
              <a:t>Переговоры: достижение соглашений и компромиссов</a:t>
            </a:r>
          </a:p>
          <a:p>
            <a:r>
              <a:rPr lang="ru-RU" sz="2800" dirty="0">
                <a:latin typeface="Calibri (Основной текст)"/>
              </a:rPr>
              <a:t>Презентация: убеждение и информирование аудитории</a:t>
            </a:r>
          </a:p>
          <a:p>
            <a:r>
              <a:rPr lang="ru-RU" sz="2800" dirty="0">
                <a:latin typeface="Calibri (Основной текст)"/>
              </a:rPr>
              <a:t>Деловая переписка: фиксирование договорённостей и обмен информацией</a:t>
            </a:r>
          </a:p>
          <a:p>
            <a:endParaRPr lang="ru-RU" sz="2800" dirty="0">
              <a:latin typeface="Calibri (Основной текст)"/>
            </a:endParaRPr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Примеры форм делового общения</a:t>
            </a:r>
          </a:p>
        </p:txBody>
      </p:sp>
      <p:pic>
        <p:nvPicPr>
          <p:cNvPr id="6146" name="Picture 2" descr="Как вести переговоры с клиентом: важный навык в бизнесе, который приносит  прибыль">
            <a:extLst>
              <a:ext uri="{FF2B5EF4-FFF2-40B4-BE49-F238E27FC236}">
                <a16:creationId xmlns:a16="http://schemas.microsoft.com/office/drawing/2014/main" id="{02703BF2-91E7-8219-37B8-9E72C44F1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30" y="2480287"/>
            <a:ext cx="5245355" cy="366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DC2250-1E9B-5A12-838E-6B7B54FD4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611" y="4875680"/>
            <a:ext cx="1090554" cy="109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498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ЦВЕТА ВОЕНМЕХ">
      <a:dk1>
        <a:sysClr val="windowText" lastClr="000000"/>
      </a:dk1>
      <a:lt1>
        <a:sysClr val="window" lastClr="FFFFFF"/>
      </a:lt1>
      <a:dk2>
        <a:srgbClr val="C8C8C8"/>
      </a:dk2>
      <a:lt2>
        <a:srgbClr val="E7E6E6"/>
      </a:lt2>
      <a:accent1>
        <a:srgbClr val="0077C8"/>
      </a:accent1>
      <a:accent2>
        <a:srgbClr val="004C97"/>
      </a:accent2>
      <a:accent3>
        <a:srgbClr val="EC1F2D"/>
      </a:accent3>
      <a:accent4>
        <a:srgbClr val="FFC000"/>
      </a:accent4>
      <a:accent5>
        <a:srgbClr val="7030A0"/>
      </a:accent5>
      <a:accent6>
        <a:srgbClr val="70AD47"/>
      </a:accent6>
      <a:hlink>
        <a:srgbClr val="18589E"/>
      </a:hlink>
      <a:folHlink>
        <a:srgbClr val="0C234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6432</TotalTime>
  <Words>276</Words>
  <Application>Microsoft Office PowerPoint</Application>
  <PresentationFormat>Широкоэкранный</PresentationFormat>
  <Paragraphs>43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(Основной текст)</vt:lpstr>
      <vt:lpstr>Calibri (Основной текст)Open Sans Light</vt:lpstr>
      <vt:lpstr>Open Sans ExtraBold</vt:lpstr>
      <vt:lpstr>Open Sans Light</vt:lpstr>
      <vt:lpstr>Open Sans Semibold</vt:lpstr>
      <vt:lpstr>Тема Office</vt:lpstr>
      <vt:lpstr>Виды, формы и стили делового общения </vt:lpstr>
      <vt:lpstr>Что такое деловое общение?</vt:lpstr>
      <vt:lpstr>Виды делового общения по форме</vt:lpstr>
      <vt:lpstr>Виды делового общения по направленности</vt:lpstr>
      <vt:lpstr>Формальное и неформальное деловое общение</vt:lpstr>
      <vt:lpstr>Основные стили делового общения</vt:lpstr>
      <vt:lpstr>Стиль общения по эмоциональной окраске</vt:lpstr>
      <vt:lpstr>Правила делового общения</vt:lpstr>
      <vt:lpstr>Примеры форм делового общения</vt:lpstr>
      <vt:lpstr> Итоги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лекции</dc:title>
  <dc:creator>Ульяна</dc:creator>
  <cp:lastModifiedBy>Dmitrij kumanov</cp:lastModifiedBy>
  <cp:revision>160</cp:revision>
  <dcterms:created xsi:type="dcterms:W3CDTF">2022-03-05T17:31:00Z</dcterms:created>
  <dcterms:modified xsi:type="dcterms:W3CDTF">2025-11-18T08:00:51Z</dcterms:modified>
</cp:coreProperties>
</file>